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TH SarabunPSK" pitchFamily="34" charset="-34"/>
      <p:regular r:id="rId11"/>
      <p:bold r:id="rId12"/>
      <p:italic r:id="rId13"/>
      <p:boldItalic r:id="rId14"/>
    </p:embeddedFont>
    <p:embeddedFont>
      <p:font typeface="Cordia New" pitchFamily="34" charset="-3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53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microsoft.com/office/2016/11/relationships/changesInfo" Target="changesInfos/changesInfo1.xml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วนัชพร นามหงษา" userId="ab68b42c1d1505f9" providerId="LiveId" clId="{CE0DEB67-6CD1-4896-B330-7A99865DEDB0}"/>
    <pc:docChg chg="undo custSel addSld delSld modSld">
      <pc:chgData name="วนัชพร นามหงษา" userId="ab68b42c1d1505f9" providerId="LiveId" clId="{CE0DEB67-6CD1-4896-B330-7A99865DEDB0}" dt="2025-11-12T17:56:53.736" v="360"/>
      <pc:docMkLst>
        <pc:docMk/>
      </pc:docMkLst>
      <pc:sldChg chg="addSp delSp modSp mod setBg">
        <pc:chgData name="วนัชพร นามหงษา" userId="ab68b42c1d1505f9" providerId="LiveId" clId="{CE0DEB67-6CD1-4896-B330-7A99865DEDB0}" dt="2025-11-12T17:56:53.736" v="360"/>
        <pc:sldMkLst>
          <pc:docMk/>
          <pc:sldMk cId="0" sldId="256"/>
        </pc:sldMkLst>
        <pc:spChg chg="mod">
          <ac:chgData name="วนัชพร นามหงษา" userId="ab68b42c1d1505f9" providerId="LiveId" clId="{CE0DEB67-6CD1-4896-B330-7A99865DEDB0}" dt="2025-11-12T17:46:25.995" v="286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6:59.538" v="294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6:15.394" v="282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27.652" v="273" actId="113"/>
          <ac:spMkLst>
            <pc:docMk/>
            <pc:sldMk cId="0" sldId="256"/>
            <ac:spMk id="11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27.652" v="273" actId="113"/>
          <ac:spMkLst>
            <pc:docMk/>
            <pc:sldMk cId="0" sldId="256"/>
            <ac:spMk id="12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27.652" v="273" actId="113"/>
          <ac:spMkLst>
            <pc:docMk/>
            <pc:sldMk cId="0" sldId="256"/>
            <ac:spMk id="13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27.652" v="273" actId="113"/>
          <ac:spMkLst>
            <pc:docMk/>
            <pc:sldMk cId="0" sldId="256"/>
            <ac:spMk id="1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22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23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24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25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2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27.652" v="273" actId="113"/>
          <ac:spMkLst>
            <pc:docMk/>
            <pc:sldMk cId="0" sldId="256"/>
            <ac:spMk id="46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4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34.503" v="274" actId="113"/>
          <ac:spMkLst>
            <pc:docMk/>
            <pc:sldMk cId="0" sldId="256"/>
            <ac:spMk id="48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45.967" v="27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10.910" v="269"/>
          <ac:spMkLst>
            <pc:docMk/>
            <pc:sldMk cId="0" sldId="256"/>
            <ac:spMk id="50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4:44.319" v="264" actId="403"/>
          <ac:spMkLst>
            <pc:docMk/>
            <pc:sldMk cId="0" sldId="256"/>
            <ac:spMk id="51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4:44.319" v="264" actId="403"/>
          <ac:spMkLst>
            <pc:docMk/>
            <pc:sldMk cId="0" sldId="256"/>
            <ac:spMk id="52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4:44.319" v="264" actId="403"/>
          <ac:spMkLst>
            <pc:docMk/>
            <pc:sldMk cId="0" sldId="256"/>
            <ac:spMk id="53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13.919" v="270"/>
          <ac:spMkLst>
            <pc:docMk/>
            <pc:sldMk cId="0" sldId="256"/>
            <ac:spMk id="54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16.958" v="272"/>
          <ac:spMkLst>
            <pc:docMk/>
            <pc:sldMk cId="0" sldId="256"/>
            <ac:spMk id="55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15.678" v="271"/>
          <ac:spMkLst>
            <pc:docMk/>
            <pc:sldMk cId="0" sldId="256"/>
            <ac:spMk id="56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4:14.195" v="22" actId="403"/>
          <ac:spMkLst>
            <pc:docMk/>
            <pc:sldMk cId="0" sldId="256"/>
            <ac:spMk id="5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6:31.354" v="68" actId="20577"/>
          <ac:spMkLst>
            <pc:docMk/>
            <pc:sldMk cId="0" sldId="256"/>
            <ac:spMk id="58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4:18.499" v="23" actId="113"/>
          <ac:spMkLst>
            <pc:docMk/>
            <pc:sldMk cId="0" sldId="256"/>
            <ac:spMk id="59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6:24.765" v="52"/>
          <ac:spMkLst>
            <pc:docMk/>
            <pc:sldMk cId="0" sldId="256"/>
            <ac:spMk id="60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8:02.729" v="96" actId="20577"/>
          <ac:spMkLst>
            <pc:docMk/>
            <pc:sldMk cId="0" sldId="256"/>
            <ac:spMk id="61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6:47.611" v="289" actId="103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5:16.909" v="36" actId="255"/>
          <ac:spMkLst>
            <pc:docMk/>
            <pc:sldMk cId="0" sldId="256"/>
            <ac:spMk id="63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5:16.909" v="36" actId="255"/>
          <ac:spMkLst>
            <pc:docMk/>
            <pc:sldMk cId="0" sldId="256"/>
            <ac:spMk id="64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5:03.538" v="34" actId="1076"/>
          <ac:spMkLst>
            <pc:docMk/>
            <pc:sldMk cId="0" sldId="256"/>
            <ac:spMk id="65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6:30.138" v="287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54:53.007" v="344" actId="20577"/>
          <ac:spMkLst>
            <pc:docMk/>
            <pc:sldMk cId="0" sldId="256"/>
            <ac:spMk id="6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55:37.733" v="354" actId="20577"/>
          <ac:spMkLst>
            <pc:docMk/>
            <pc:sldMk cId="0" sldId="256"/>
            <ac:spMk id="68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8:29.630" v="104"/>
          <ac:spMkLst>
            <pc:docMk/>
            <pc:sldMk cId="0" sldId="256"/>
            <ac:spMk id="69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36:10.959" v="51"/>
          <ac:spMkLst>
            <pc:docMk/>
            <pc:sldMk cId="0" sldId="256"/>
            <ac:spMk id="70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7:04.403" v="295" actId="1076"/>
          <ac:spMkLst>
            <pc:docMk/>
            <pc:sldMk cId="0" sldId="256"/>
            <ac:spMk id="71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3:34.063" v="177"/>
          <ac:spMkLst>
            <pc:docMk/>
            <pc:sldMk cId="0" sldId="256"/>
            <ac:spMk id="72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3:35.777" v="178"/>
          <ac:spMkLst>
            <pc:docMk/>
            <pc:sldMk cId="0" sldId="256"/>
            <ac:spMk id="73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3:37.103" v="179"/>
          <ac:spMkLst>
            <pc:docMk/>
            <pc:sldMk cId="0" sldId="256"/>
            <ac:spMk id="74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3:39.135" v="180"/>
          <ac:spMkLst>
            <pc:docMk/>
            <pc:sldMk cId="0" sldId="256"/>
            <ac:spMk id="75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5:55.810" v="277" actId="1076"/>
          <ac:spMkLst>
            <pc:docMk/>
            <pc:sldMk cId="0" sldId="256"/>
            <ac:spMk id="76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2:42.033" v="165" actId="20577"/>
          <ac:spMkLst>
            <pc:docMk/>
            <pc:sldMk cId="0" sldId="256"/>
            <ac:spMk id="77" creationId="{00000000-0000-0000-0000-000000000000}"/>
          </ac:spMkLst>
        </pc:spChg>
        <pc:spChg chg="mod">
          <ac:chgData name="วนัชพร นามหงษา" userId="ab68b42c1d1505f9" providerId="LiveId" clId="{CE0DEB67-6CD1-4896-B330-7A99865DEDB0}" dt="2025-11-12T17:41:24.209" v="145" actId="1076"/>
          <ac:spMkLst>
            <pc:docMk/>
            <pc:sldMk cId="0" sldId="256"/>
            <ac:spMk id="78" creationId="{00000000-0000-0000-0000-000000000000}"/>
          </ac:spMkLst>
        </pc:spChg>
        <pc:grpChg chg="mod">
          <ac:chgData name="วนัชพร นามหงษา" userId="ab68b42c1d1505f9" providerId="LiveId" clId="{CE0DEB67-6CD1-4896-B330-7A99865DEDB0}" dt="2025-11-12T17:45:35.226" v="275" actId="1076"/>
          <ac:grpSpMkLst>
            <pc:docMk/>
            <pc:sldMk cId="0" sldId="256"/>
            <ac:grpSpMk id="44" creationId="{00000000-0000-0000-0000-000000000000}"/>
          </ac:grpSpMkLst>
        </pc:grpChg>
        <pc:graphicFrameChg chg="del mod">
          <ac:chgData name="วนัชพร นามหงษา" userId="ab68b42c1d1505f9" providerId="LiveId" clId="{CE0DEB67-6CD1-4896-B330-7A99865DEDB0}" dt="2025-11-12T17:32:40.770" v="5" actId="478"/>
          <ac:graphicFrameMkLst>
            <pc:docMk/>
            <pc:sldMk cId="0" sldId="256"/>
            <ac:graphicFrameMk id="37" creationId="{00000000-0000-0000-0000-000000000000}"/>
          </ac:graphicFrameMkLst>
        </pc:graphicFrameChg>
        <pc:graphicFrameChg chg="add mod modGraphic">
          <ac:chgData name="วนัชพร นามหงษา" userId="ab68b42c1d1505f9" providerId="LiveId" clId="{CE0DEB67-6CD1-4896-B330-7A99865DEDB0}" dt="2025-11-12T17:54:23.581" v="342" actId="404"/>
          <ac:graphicFrameMkLst>
            <pc:docMk/>
            <pc:sldMk cId="0" sldId="256"/>
            <ac:graphicFrameMk id="79" creationId="{87A314B9-22D1-BEE7-A71E-248DC1438A4A}"/>
          </ac:graphicFrameMkLst>
        </pc:graphicFrameChg>
      </pc:sldChg>
      <pc:sldChg chg="add del">
        <pc:chgData name="วนัชพร นามหงษา" userId="ab68b42c1d1505f9" providerId="LiveId" clId="{CE0DEB67-6CD1-4896-B330-7A99865DEDB0}" dt="2025-11-12T17:55:56.848" v="355" actId="47"/>
        <pc:sldMkLst>
          <pc:docMk/>
          <pc:sldMk cId="2460318082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8638" y="1250256"/>
            <a:ext cx="0" cy="903674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0" y="1250256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1932" y="3162300"/>
            <a:ext cx="538463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>
            <a:off x="799127" y="1033462"/>
            <a:ext cx="1186453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386568" y="1241118"/>
            <a:ext cx="0" cy="6112182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>
            <a:off x="-10685" y="7124700"/>
            <a:ext cx="110986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>
            <a:off x="14649745" y="506510"/>
            <a:ext cx="343421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14649745" y="900216"/>
            <a:ext cx="343421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1155788" y="2076534"/>
            <a:ext cx="152210" cy="152210"/>
          </a:xfrm>
          <a:custGeom>
            <a:avLst/>
            <a:gdLst/>
            <a:ahLst/>
            <a:cxnLst/>
            <a:rect l="l" t="t" r="r" b="b"/>
            <a:pathLst>
              <a:path w="152210" h="152210">
                <a:moveTo>
                  <a:pt x="0" y="0"/>
                </a:moveTo>
                <a:lnTo>
                  <a:pt x="152210" y="0"/>
                </a:lnTo>
                <a:lnTo>
                  <a:pt x="152210" y="152210"/>
                </a:lnTo>
                <a:lnTo>
                  <a:pt x="0" y="15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1" name="TextBox 11"/>
          <p:cNvSpPr txBox="1"/>
          <p:nvPr/>
        </p:nvSpPr>
        <p:spPr>
          <a:xfrm>
            <a:off x="11381591" y="2033926"/>
            <a:ext cx="1501198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400" b="1" dirty="0" err="1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ผู้บริหารมหาวิทยาลัย</a:t>
            </a:r>
            <a:endParaRPr lang="en-US" sz="1400" b="1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81591" y="2263300"/>
            <a:ext cx="1501198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400" dirty="0" err="1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คณาจารย์และบุคลากร</a:t>
            </a:r>
            <a:endParaRPr lang="en-US" sz="1400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81591" y="2485162"/>
            <a:ext cx="1501198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400" b="1" dirty="0" err="1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นักศึกษา</a:t>
            </a:r>
            <a:endParaRPr lang="en-US" sz="1400" b="1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1155788" y="2303864"/>
            <a:ext cx="152210" cy="152210"/>
          </a:xfrm>
          <a:custGeom>
            <a:avLst/>
            <a:gdLst/>
            <a:ahLst/>
            <a:cxnLst/>
            <a:rect l="l" t="t" r="r" b="b"/>
            <a:pathLst>
              <a:path w="152210" h="152210">
                <a:moveTo>
                  <a:pt x="0" y="0"/>
                </a:moveTo>
                <a:lnTo>
                  <a:pt x="152210" y="0"/>
                </a:lnTo>
                <a:lnTo>
                  <a:pt x="152210" y="152210"/>
                </a:lnTo>
                <a:lnTo>
                  <a:pt x="0" y="15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55788" y="2531193"/>
            <a:ext cx="152210" cy="152210"/>
          </a:xfrm>
          <a:custGeom>
            <a:avLst/>
            <a:gdLst/>
            <a:ahLst/>
            <a:cxnLst/>
            <a:rect l="l" t="t" r="r" b="b"/>
            <a:pathLst>
              <a:path w="152210" h="152210">
                <a:moveTo>
                  <a:pt x="0" y="0"/>
                </a:moveTo>
                <a:lnTo>
                  <a:pt x="152210" y="0"/>
                </a:lnTo>
                <a:lnTo>
                  <a:pt x="152210" y="152210"/>
                </a:lnTo>
                <a:lnTo>
                  <a:pt x="0" y="15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155788" y="2758523"/>
            <a:ext cx="152210" cy="152210"/>
          </a:xfrm>
          <a:custGeom>
            <a:avLst/>
            <a:gdLst/>
            <a:ahLst/>
            <a:cxnLst/>
            <a:rect l="l" t="t" r="r" b="b"/>
            <a:pathLst>
              <a:path w="152210" h="152210">
                <a:moveTo>
                  <a:pt x="0" y="0"/>
                </a:moveTo>
                <a:lnTo>
                  <a:pt x="152210" y="0"/>
                </a:lnTo>
                <a:lnTo>
                  <a:pt x="152210" y="152210"/>
                </a:lnTo>
                <a:lnTo>
                  <a:pt x="0" y="15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383117" y="2707023"/>
            <a:ext cx="715263" cy="21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400" b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นักวิจัย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11214" y="1978027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11214" y="2187707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11214" y="2397387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11214" y="2607067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520894" y="1941581"/>
            <a:ext cx="1384647" cy="22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th-TH" sz="1600" b="1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คู่สัญญา</a:t>
            </a:r>
            <a:endParaRPr lang="en-US" sz="1600" b="1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520894" y="2153146"/>
            <a:ext cx="1384647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สถานประกอบการ</a:t>
            </a:r>
            <a:endParaRPr lang="en-US" sz="1600" b="1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520894" y="2357783"/>
            <a:ext cx="1384647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en-US" sz="1600" b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ชุมชน/สังคม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22301" y="2562420"/>
            <a:ext cx="1384647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en-US" sz="1600" b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เครือข่ายศิษย์เก่า</a:t>
            </a:r>
          </a:p>
        </p:txBody>
      </p:sp>
      <p:sp>
        <p:nvSpPr>
          <p:cNvPr id="26" name="Freeform 26"/>
          <p:cNvSpPr/>
          <p:nvPr/>
        </p:nvSpPr>
        <p:spPr>
          <a:xfrm>
            <a:off x="14311214" y="2835889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522301" y="2773985"/>
            <a:ext cx="1384647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en-US" sz="1600" b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สมาคมวิชาชีพ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311214" y="3065141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311214" y="3476036"/>
            <a:ext cx="140393" cy="140393"/>
          </a:xfrm>
          <a:custGeom>
            <a:avLst/>
            <a:gdLst/>
            <a:ahLst/>
            <a:cxnLst/>
            <a:rect l="l" t="t" r="r" b="b"/>
            <a:pathLst>
              <a:path w="140393" h="140393">
                <a:moveTo>
                  <a:pt x="0" y="0"/>
                </a:moveTo>
                <a:lnTo>
                  <a:pt x="140393" y="0"/>
                </a:lnTo>
                <a:lnTo>
                  <a:pt x="140393" y="140393"/>
                </a:lnTo>
                <a:lnTo>
                  <a:pt x="0" y="1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AutoShape 30"/>
          <p:cNvSpPr/>
          <p:nvPr/>
        </p:nvSpPr>
        <p:spPr>
          <a:xfrm flipH="1">
            <a:off x="15084528" y="2154006"/>
            <a:ext cx="2803734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 flipV="1">
            <a:off x="15618457" y="2341936"/>
            <a:ext cx="2269805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>
            <a:off x="15329397" y="2548195"/>
            <a:ext cx="2558865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flipH="1">
            <a:off x="15562538" y="2747460"/>
            <a:ext cx="2325724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H="1">
            <a:off x="15382096" y="2957468"/>
            <a:ext cx="250616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H="1">
            <a:off x="14522301" y="3367625"/>
            <a:ext cx="3365961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flipH="1">
            <a:off x="14522301" y="3771820"/>
            <a:ext cx="3365961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11098638" y="3979777"/>
            <a:ext cx="718936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H="1" flipV="1">
            <a:off x="12633695" y="2200799"/>
            <a:ext cx="1531179" cy="2136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H="1" flipV="1">
            <a:off x="12713353" y="2426222"/>
            <a:ext cx="1451521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H="1" flipV="1">
            <a:off x="11947763" y="2679906"/>
            <a:ext cx="2217111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H="1" flipV="1">
            <a:off x="11947763" y="2893088"/>
            <a:ext cx="2217111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H="1">
            <a:off x="11098638" y="8576380"/>
            <a:ext cx="719742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4" name="Group 44"/>
          <p:cNvGrpSpPr/>
          <p:nvPr/>
        </p:nvGrpSpPr>
        <p:grpSpPr>
          <a:xfrm>
            <a:off x="11236283" y="4422858"/>
            <a:ext cx="3915132" cy="39151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6" name="TextBox 46"/>
          <p:cNvSpPr txBox="1"/>
          <p:nvPr/>
        </p:nvSpPr>
        <p:spPr>
          <a:xfrm>
            <a:off x="11369351" y="1663603"/>
            <a:ext cx="97050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5"/>
              </a:lnSpc>
              <a:spcBef>
                <a:spcPct val="0"/>
              </a:spcBef>
            </a:pPr>
            <a:r>
              <a:rPr lang="th-TH" b="1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ภายใน</a:t>
            </a:r>
            <a:r>
              <a:rPr lang="en-US" b="1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</a:t>
            </a:r>
            <a:r>
              <a:rPr lang="en-US" b="1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651961" y="1670015"/>
            <a:ext cx="865134" cy="2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"/>
              </a:lnSpc>
              <a:spcBef>
                <a:spcPct val="0"/>
              </a:spcBef>
            </a:pPr>
            <a:r>
              <a:rPr lang="th-TH" b="1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ภายนอก</a:t>
            </a:r>
            <a:r>
              <a:rPr lang="en-US" b="1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522301" y="2993108"/>
            <a:ext cx="1830255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  <a:spcBef>
                <a:spcPct val="0"/>
              </a:spcBef>
            </a:pPr>
            <a:r>
              <a:rPr lang="en-US" sz="1600" b="1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หน่วยงานภาครัฐหรือเอกชน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522301" y="3404004"/>
            <a:ext cx="2630009" cy="2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5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องค์กรไม่แสวงหาผลกำไร (</a:t>
            </a:r>
            <a:r>
              <a:rPr lang="en-US" sz="1600" b="1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NGO/NPO)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859000" y="1968563"/>
            <a:ext cx="2659023" cy="3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สำนักงาน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พัฒนาฝีมือแรงงานสกลนคร</a:t>
            </a:r>
          </a:p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100" dirty="0" smtClean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)</a:t>
            </a:r>
            <a:endParaRPr lang="en-US" sz="1100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5730831" y="2183884"/>
            <a:ext cx="2157431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en-US" sz="110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(ระบุชื่อบริษัท/กิจการที่รับนักศึกษาฝึกงาน/ร่วมวิจัย)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993617" y="2378337"/>
            <a:ext cx="1204388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en-US" sz="110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(ระบุชื่อชุมชน/กลุ่มเป้าหมาย)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6325295" y="2577814"/>
            <a:ext cx="648896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en-US" sz="110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(ระบุชื่อสมาคม)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993617" y="2788881"/>
            <a:ext cx="110413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100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(ระบุชื่อองค์กร/หน่วยงาน)</a:t>
            </a:r>
            <a:endParaRPr lang="en-US" sz="1100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5618457" y="3611521"/>
            <a:ext cx="110413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100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(ระบุชื่อองค์กร/หน่วยงาน)</a:t>
            </a:r>
            <a:endParaRPr lang="en-US" sz="1100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5618457" y="3202242"/>
            <a:ext cx="110413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100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(ระบุชื่อองค์กร/หน่วยงาน)</a:t>
            </a:r>
            <a:endParaRPr lang="en-US" sz="1100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76350" y="60416"/>
            <a:ext cx="1112740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แบบสำรวจข้อมูลการสร้างเครือข่ายความร่วมมือมหาวิทยาลัยราชภัฏสกลนคร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6350" y="622288"/>
            <a:ext cx="2057381" cy="40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4"/>
              </a:lnSpc>
              <a:spcBef>
                <a:spcPct val="0"/>
              </a:spcBef>
            </a:pPr>
            <a:r>
              <a:rPr lang="th-TH" sz="2374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ชื่อ</a:t>
            </a:r>
            <a:r>
              <a:rPr lang="en-US" sz="2374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: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209086" y="582413"/>
            <a:ext cx="788955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มหาวิทยาลัยราช</a:t>
            </a:r>
            <a:r>
              <a:rPr lang="th-TH" sz="2400" dirty="0" err="1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ภัฏ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สกลนคร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และ สำนักงานพัฒนาฝีมือแรงงานสกลนคร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76350" y="1237550"/>
            <a:ext cx="205738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วัตถุประสงค์</a:t>
            </a:r>
            <a:r>
              <a:rPr lang="en-US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12044" y="1274097"/>
            <a:ext cx="439332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เป้าหมายของ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การทำ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ความร่วมมือ </a:t>
            </a:r>
            <a:r>
              <a:rPr lang="en-US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: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86586" y="3162300"/>
            <a:ext cx="27036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9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ประเด็นความร่วมมือ :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1155788" y="1274476"/>
            <a:ext cx="249792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2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ผู้มีส่วนได้ส่วนเสีย :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55788" y="3994065"/>
            <a:ext cx="6310853" cy="376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กิจกรรมภายใต้ความร่วมมือและหลักฐานการดำเนินกิจกรรม 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394253" y="171682"/>
            <a:ext cx="1684660" cy="82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th-TH" sz="2374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วันที่ลงนาม  : </a:t>
            </a:r>
          </a:p>
          <a:p>
            <a:pPr>
              <a:lnSpc>
                <a:spcPts val="3324"/>
              </a:lnSpc>
            </a:pPr>
            <a:r>
              <a:rPr lang="th-TH" sz="2374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วันที่สิ้นสุด   </a:t>
            </a:r>
            <a:r>
              <a:rPr lang="en-US" sz="2374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: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3281" y="1485900"/>
            <a:ext cx="5221099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endParaRPr lang="th-TH" sz="1400" b="1" u="sng" dirty="0">
              <a:solidFill>
                <a:srgbClr val="FF3131"/>
              </a:solidFill>
              <a:latin typeface="TH SarabunPSK" panose="020B0500040200020003" pitchFamily="34" charset="-34"/>
              <a:ea typeface="Gordita Bold"/>
              <a:cs typeface="TH SarabunPSK" panose="020B0500040200020003" pitchFamily="34" charset="-34"/>
              <a:sym typeface="Gordita Bold"/>
            </a:endParaRPr>
          </a:p>
          <a:p>
            <a:pPr marL="285750" indent="-285750" algn="l">
              <a:lnSpc>
                <a:spcPts val="1512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ea typeface="Gordita Bold"/>
                <a:cs typeface="TH SarabunPSK" panose="020B0500040200020003" pitchFamily="34" charset="-34"/>
                <a:sym typeface="Gordita Bold"/>
              </a:rPr>
              <a:t>ด้านการผลิตบัณฑิต/การเรียนการสอน:</a:t>
            </a:r>
          </a:p>
          <a:p>
            <a:r>
              <a:rPr lang="th-TH" b="1" dirty="0">
                <a:solidFill>
                  <a:srgbClr val="FF3131"/>
                </a:solidFill>
                <a:latin typeface="TH SarabunPSK" panose="020B0500040200020003" pitchFamily="34" charset="-34"/>
                <a:ea typeface="Gordita Bold"/>
                <a:cs typeface="TH SarabunPSK" panose="020B0500040200020003" pitchFamily="34" charset="-34"/>
                <a:sym typeface="Gordita Bold"/>
              </a:rPr>
              <a:t> </a:t>
            </a:r>
            <a:r>
              <a:rPr lang="th-TH" dirty="0">
                <a:sym typeface="Gordita Bold"/>
              </a:rPr>
              <a:t>1</a:t>
            </a:r>
            <a:r>
              <a:rPr lang="th-TH" dirty="0" smtClean="0"/>
              <a:t>. </a:t>
            </a:r>
            <a:r>
              <a:rPr lang="th-TH" dirty="0"/>
              <a:t>เพื่อพัฒนาสมรรถนะนักศึกษาให้มีความรู้ และทักษะวิชาชีพก่อนออกสู่ตลาดแรงงาน</a:t>
            </a:r>
          </a:p>
          <a:p>
            <a:r>
              <a:rPr lang="th-TH" dirty="0" smtClean="0"/>
              <a:t>2. </a:t>
            </a:r>
            <a:r>
              <a:rPr lang="th-TH" dirty="0"/>
              <a:t>เพื่อให้นักศึกษาที่ผ่านการอบรม สามารถสอบเพื่อรับใบวุฒิบัตรมาตรฐานฝีมือ</a:t>
            </a:r>
            <a:r>
              <a:rPr lang="th-TH" dirty="0" smtClean="0"/>
              <a:t>แรงงานแห่งชาติ</a:t>
            </a:r>
            <a:r>
              <a:rPr lang="th-TH" dirty="0"/>
              <a:t>ได้</a:t>
            </a:r>
          </a:p>
          <a:p>
            <a:r>
              <a:rPr lang="th-TH" dirty="0"/>
              <a:t>3</a:t>
            </a:r>
            <a:r>
              <a:rPr lang="th-TH" dirty="0" smtClean="0"/>
              <a:t>. </a:t>
            </a:r>
            <a:r>
              <a:rPr lang="th-TH" dirty="0"/>
              <a:t>เพื่อให้นักศึกษามีคุณลักษณะที่พึงประสงค์ของสถานประกอบการ</a:t>
            </a:r>
            <a:r>
              <a:rPr lang="th-TH" dirty="0" smtClean="0"/>
              <a:t>ต้องการ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2400" y="3543300"/>
            <a:ext cx="5285157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ร่วมกันพัฒนาหลักสูตรด้านต่างๆ ให้สอดคล้องกับความต้องการของตลาดแรงงานและทันต่อเทคโนโลยีสมัยใหม่ในหลักสูตรยกระดับและนำไปสู่การเก็บหน่วยการเรียนในธนาคารหน่วย</a:t>
            </a:r>
            <a:r>
              <a:rPr lang="th-TH" sz="1400" dirty="0" err="1">
                <a:latin typeface="TH SarabunPSK" pitchFamily="34" charset="-34"/>
                <a:cs typeface="TH SarabunPSK" pitchFamily="34" charset="-34"/>
              </a:rPr>
              <a:t>กิต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Credit Bank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ร่วมกันประสานแลกเปลี่ยนข้อมูลต่างๆ ได้แก่ วิทยากร บุคลากร เครื่องมืออุปกรณ์ อาคารสถานที่ และปัจจัยอื่นๆ ที่เกี่ยวข้อง โดยใช้ทรัพยากรร่วมกันให้เกิดประโยชน์สูงสุด รวมทั้งการพัฒนาบุคลากรฝึกของทั้งสองหน่วยงานให้ทันต่อเทคโนโลยีสมัยใหม่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ส่งเสริมและให้คำแนะนำแก่มหาวิทยาลัยราช</a:t>
            </a:r>
            <a:r>
              <a:rPr lang="th-TH" sz="1400" dirty="0" err="1"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สกลนคร เกี่ยวกับการขออนุญาตจัดตั้งศูนย์ทดสอบมาตรฐานฝีมือแรงงานแห่งชาติในสาขาอาชีพต่างๆ ตามความติ่งการของมหาวิทยาลัยโดยสามารถเรียกเก็บค่าใช้จ่ายในการทดสอบมาตรฐานฝีมือแรงงานได้ตามหลักเกณฑ์ที่คณะกรรมการส่งเสริมการพัฒนาฝีมือแรงงานประกาศกำหนด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ร่วมกันนำนวัตกรรมสู่ชุมชนเพื่อเพิ่มผลิตภาพแรงงานให้กับชุมชน กลุ่มวิสาหกิจชุมชน กลุ่ม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OTOP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และสถานประกอบกิจการ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ร่วมกันพัฒนาฝีมือแรงงานให้แก่กลุ่มแรงงานใหม่ แรงงานในสถานประกอบกิจการและแรงงานกลุ่มเปราะบางในหลักสูตรระยะสั้นเพื่อสนับสนุนและพัฒนากำลังคนจังหวัดสกลนคร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ร่วมกันส่งเสริมและสนับสนุนการพัฒนาฝีมือแรงงานให้แก่นักศึกษาของมหาวิทยาลัยราช</a:t>
            </a:r>
            <a:r>
              <a:rPr lang="th-TH" sz="1400" dirty="0" err="1"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สกลนคร ก่อนเข้าสู่ตลาดแรงงานในสาขาวิชาชีพต่างๆ ให้ได้มาตรฐานฝีมือแรงงานแห่งชาติการรับรองความรู้ ความสามารถ ตามพระราชบัญญัติส่งเสริมการพัฒนาฝีมือแรงงาน พ.ศ. 2545 และที่แก้ไขเพิ่มเติม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ร่วมกันประชาสัมพันธ์ และติดตามผลการดำเนินงานตามบันทึกข้อความเข้าใจนี้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ดำเนินกิจกรรมอื่นๆ ตามที่ทั้งสองฝ่ายตกลงร่วมกัน</a:t>
            </a:r>
            <a:endParaRPr lang="en-US" sz="1400" b="1" dirty="0">
              <a:solidFill>
                <a:srgbClr val="0070C0"/>
              </a:solidFill>
              <a:latin typeface="TH SarabunPSK" panose="020B0500040200020003" pitchFamily="34" charset="-34"/>
              <a:ea typeface="Gordita Bold"/>
              <a:cs typeface="TH SarabunPSK" panose="020B0500040200020003" pitchFamily="34" charset="-34"/>
              <a:sym typeface="Gordita Bo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5484909" y="1689349"/>
            <a:ext cx="5523241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8"/>
              </a:lnSpc>
            </a:pPr>
            <a:r>
              <a:rPr lang="th-TH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1. ด้านการยกระดับคุณภาพ ตัวอย่างเช่น:</a:t>
            </a:r>
          </a:p>
          <a:p>
            <a:pPr>
              <a:lnSpc>
                <a:spcPts val="1758"/>
              </a:lnSpc>
            </a:pPr>
            <a:r>
              <a:rPr lang="th-TH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ยกระดับ: ยกระดับมาตรฐานการศึกษา/การวิจัย/การบริการวิชาการของหน่วยงาน </a:t>
            </a:r>
          </a:p>
          <a:p>
            <a:r>
              <a:rPr lang="th-TH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     (ระบุ): </a:t>
            </a:r>
            <a:r>
              <a:rPr lang="th-TH" sz="20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ร่วมกันพัฒนาหลักสูตรด้านต่าง</a:t>
            </a:r>
            <a:r>
              <a:rPr lang="th-TH" sz="20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ๆ ให้สอดคล้องกับความต้องการของตลาดแรงงานและทันต่อเทคโนโลยีสมัยใหม่ในหลักสูตรยกระดับและนำไปสู่การเก็บหน่วยการเรียนในธนาคารหน่วย</a:t>
            </a:r>
            <a:r>
              <a:rPr lang="th-TH" sz="2000" dirty="0" err="1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กิต</a:t>
            </a:r>
            <a:r>
              <a:rPr lang="th-TH" sz="20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สร้างความเป็นเลิศ: การพัฒนาสู่ความเป็นศูนย์กลาง (</a:t>
            </a:r>
            <a:r>
              <a:rPr lang="en-US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Center of Excellence) </a:t>
            </a:r>
            <a:r>
              <a:rPr lang="th-TH" sz="20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ในสาขาเฉพาะทาง </a:t>
            </a:r>
          </a:p>
          <a:p>
            <a:r>
              <a:rPr lang="th-TH" sz="2000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     </a:t>
            </a:r>
            <a:r>
              <a:rPr lang="th-TH" sz="20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1.สา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ช่างซ่อม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ไมโครคอมพิวเตอร์ระดับ 1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     2.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สาขาช่างไฟฟ้าภายใน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อาคารระดับ 1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     3.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สาขาช่างเชื่อม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อาร์ก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โลหะ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ด้วยมือ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890215" y="7124700"/>
            <a:ext cx="5133870" cy="390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  <a:spcBef>
                <a:spcPct val="0"/>
              </a:spcBef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ประโยชน์ที่คาดว่ามหาวิทยาลัยจะได้รับ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2868745" y="2029174"/>
            <a:ext cx="1104130" cy="1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</a:t>
            </a:r>
            <a:r>
              <a:rPr lang="th-TH" sz="12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1</a:t>
            </a: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คน</a:t>
            </a:r>
            <a:r>
              <a:rPr lang="th-TH" sz="12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)</a:t>
            </a:r>
            <a:endParaRPr lang="en-US" sz="1200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2948403" y="2254597"/>
            <a:ext cx="1104130" cy="1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</a:t>
            </a:r>
            <a:r>
              <a:rPr lang="th-TH" sz="12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</a:t>
            </a: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3</a:t>
            </a: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คน</a:t>
            </a:r>
            <a:r>
              <a:rPr lang="th-TH" sz="12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)</a:t>
            </a:r>
            <a:endParaRPr lang="en-US" sz="1200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2182813" y="2508281"/>
            <a:ext cx="1104130" cy="1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</a:t>
            </a: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80 </a:t>
            </a:r>
            <a:r>
              <a:rPr lang="th-TH" sz="1200" dirty="0" smtClean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คน</a:t>
            </a:r>
            <a:r>
              <a:rPr lang="th-TH" sz="1200" dirty="0"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)</a:t>
            </a:r>
            <a:endParaRPr lang="en-US" sz="1200" dirty="0"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182813" y="2721463"/>
            <a:ext cx="1104130" cy="15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"/>
              </a:lnSpc>
              <a:spcBef>
                <a:spcPct val="0"/>
              </a:spcBef>
            </a:pPr>
            <a:r>
              <a:rPr lang="th-TH" sz="1200" dirty="0">
                <a:solidFill>
                  <a:srgbClr val="FF3131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(ระบุจำนวนคน)</a:t>
            </a:r>
            <a:endParaRPr lang="en-US" sz="1200" dirty="0">
              <a:solidFill>
                <a:srgbClr val="FF3131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1188883" y="8655197"/>
            <a:ext cx="7036857" cy="75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4"/>
              </a:lnSpc>
              <a:spcBef>
                <a:spcPct val="0"/>
              </a:spcBef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ปัญหา/อุปสรรคที่พบในการดำเนินกิจกรรม: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155788" y="9465596"/>
            <a:ext cx="703685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ข้อเสนอแนะในการพัฒนาและต่อยอดความร่วมมือ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๑. ควรมีกิจกรรมอย่างเช่นนี้อีก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๒. อยากให้มีระยะเวลาในการดำเนินโครงการมากขึ้น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๓. อยากให้มีกิจกรรมต่อยอดแบบอื่นๆอีก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5280279" y="4229100"/>
            <a:ext cx="2655512" cy="5370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กิจกรรมเตรียมความพร้อมเพื่อทดสอบมาตรฐานฝีมือแรงงานสาขาช่างซ่อมไมโครคอมพิวเตอร์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ระดับ 1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กลุ่มเป้าหมาย : นักศึกษา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บุคลากรและ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คณาจารย์ คณะเทคโนโลยีอุตสาหกรรม :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ค่าเป้าหมาย 20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กิจกรรมเตรียมความพร้อมเพื่อทดสอบมาตรฐานฝีมือแรงงาน สาขาช่างไฟฟ้าภายในอาคาร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 กลุ่มเป้าหมาย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: นักศึกษา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บุคลากรและ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คณาจารย์ คณะเทคโนโลยีอุตสาหกรรม : ค่า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เป้าหมาย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กิจกรรมเตรียมความพร้อมเพื่อทดสอบมาตรฐานฝีมือแรงงาน สาขาช่างเชื่อม</a:t>
            </a:r>
            <a:r>
              <a:rPr lang="th-TH" sz="1400" dirty="0" err="1">
                <a:latin typeface="TH SarabunPSK" pitchFamily="34" charset="-34"/>
                <a:cs typeface="TH SarabunPSK" pitchFamily="34" charset="-34"/>
              </a:rPr>
              <a:t>อาร์ก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โลหะด้วย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มือ ระดับ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กลุ่มเป้าหมาย : นักศึกษา บุ</a:t>
            </a:r>
            <a:r>
              <a:rPr lang="th-TH" sz="1400" dirty="0" err="1">
                <a:latin typeface="TH SarabunPSK" pitchFamily="34" charset="-34"/>
                <a:cs typeface="TH SarabunPSK" pitchFamily="34" charset="-34"/>
              </a:rPr>
              <a:t>คลากค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และคณาจารย์ คณะเทคโนโลยีอุตสาหกรรม :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ค่าเป้าหมาย 30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ระหว่างคณะเทคโนโลยีอุตสาหกรรม และ สำนักงานพัฒนาฝีมือแรงงานสกลนคร</a:t>
            </a:r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  <a:p>
            <a:pPr>
              <a:lnSpc>
                <a:spcPts val="2230"/>
              </a:lnSpc>
            </a:pP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จัดขึ้น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วันที่1-3 สิงหาคม 2568 ณ คณะเทคโนโลยีอุตสาหกรรม</a:t>
            </a:r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  <a:p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วัตถุประสงค์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พัฒนาสมรรถนะนักศึกษาให้มีความรู้ และทักษะ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วิชาชีพก่อนออกสู่ตลาดแรงงาน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หน่วยงาน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ที่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ร่วมนักศึกษาคณะเทคโนโลยีอุตสาหกรรม</a:t>
            </a:r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  <a:p>
            <a:pPr>
              <a:lnSpc>
                <a:spcPts val="2230"/>
              </a:lnSpc>
            </a:pP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จำนวนคนที่เข้า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ea typeface="Gordita"/>
                <a:cs typeface="TH SarabunPSK" panose="020B0500040200020003" pitchFamily="34" charset="-34"/>
                <a:sym typeface="Gordita"/>
              </a:rPr>
              <a:t>ร่วม 80 คน</a:t>
            </a:r>
            <a:endParaRPr lang="en-US" sz="1400" dirty="0">
              <a:solidFill>
                <a:srgbClr val="000000"/>
              </a:solidFill>
              <a:latin typeface="TH SarabunPSK" panose="020B0500040200020003" pitchFamily="34" charset="-34"/>
              <a:ea typeface="Gordita"/>
              <a:cs typeface="TH SarabunPSK" panose="020B0500040200020003" pitchFamily="34" charset="-34"/>
              <a:sym typeface="Gordita"/>
            </a:endParaRP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87A314B9-22D1-BEE7-A71E-248DC143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49187"/>
              </p:ext>
            </p:extLst>
          </p:nvPr>
        </p:nvGraphicFramePr>
        <p:xfrm>
          <a:off x="176350" y="7507076"/>
          <a:ext cx="10855749" cy="327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583">
                  <a:extLst>
                    <a:ext uri="{9D8B030D-6E8A-4147-A177-3AD203B41FA5}">
                      <a16:colId xmlns:a16="http://schemas.microsoft.com/office/drawing/2014/main" xmlns="" val="85452107"/>
                    </a:ext>
                  </a:extLst>
                </a:gridCol>
                <a:gridCol w="3925217">
                  <a:extLst>
                    <a:ext uri="{9D8B030D-6E8A-4147-A177-3AD203B41FA5}">
                      <a16:colId xmlns:a16="http://schemas.microsoft.com/office/drawing/2014/main" xmlns="" val="2125882291"/>
                    </a:ext>
                  </a:extLst>
                </a:gridCol>
                <a:gridCol w="3311949">
                  <a:extLst>
                    <a:ext uri="{9D8B030D-6E8A-4147-A177-3AD203B41FA5}">
                      <a16:colId xmlns:a16="http://schemas.microsoft.com/office/drawing/2014/main" xmlns="" val="2073407606"/>
                    </a:ext>
                  </a:extLst>
                </a:gridCol>
              </a:tblGrid>
              <a:tr h="623464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339631"/>
                  </a:ext>
                </a:extLst>
              </a:tr>
              <a:tr h="1870392">
                <a:tc>
                  <a:txBody>
                    <a:bodyPr/>
                    <a:lstStyle/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ตัวชี้วัดผลผลิต : นักศึกษาที่ผ่านการอบรมมีองค์ความรู้ และทักษะปฏิบัติ ที่สามารถนำไป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ประกอบอาชีพได้ : 80.0 (คน) วัดกิจกรรมต่อไปนี้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๑. กิจกรรมเตรียมความพร้อมเพื่อทดสอบมาตรฐานฝีมือแรงงานสาขาช่างซ่อม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ไมโครคอมพิวเตอร์ ระดับ ๑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๒. กิจกรรมเตรียมความพร้อมเพื่อทดสอบมาตรฐานฝีมือแรงงาน สาขาช่างไฟฟ้าภายใน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อาคาร ระดับ ๑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กิจกรรมเตรียมความพร้อมเพื่อ ทดสอบมาตรฐานฝีมือแรงงาน สาขาช่างเชื่อม</a:t>
                      </a:r>
                      <a:r>
                        <a:rPr lang="th-TH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อาร์ก</a:t>
                      </a:r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โลหะ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ด้วยมือ ระดับ ๑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ตัวชี้วัดผลลัพธ์ : จำนวนผู้ที่เข้าร่วมโครงการผ่านการทดสอบมาตรฐานฝีมือแรงงานแห่งชาติ :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85.0 (ร้อยละ) วัดวัตถุประสงค์โครงการต่อไปนี้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๑. วัตถุประสงค์ : เพื่อพัฒนาสมรรถนะนักศึกษาให้มีความรู้ และทักษะวิชาชีพก่อนออกสู่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ตลาดแรงงาน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๒. วัตถุประสงค์ : เพื่อให้นักศึกษาที่ผ่านการอบรม สามารถสอบเพื่อรับใบวุฒิบัตรมาตรฐาน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ฝีมือแรงงานแห่งชาติได้</a:t>
                      </a:r>
                    </a:p>
                    <a:p>
                      <a:r>
                        <a:rPr lang="th-T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๓. วัตถุประสงค์ : เพื่อให้นักศึกษามีคุณลักษณะที่พึงประสงค์ของสถานประกอบการต้องการ</a:t>
                      </a:r>
                      <a:endParaRPr lang="th-TH" sz="1400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ยกตัวอย่างเช่น </a:t>
                      </a:r>
                    </a:p>
                    <a:p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ด้านสังคม: กลุ่มวิสาหกิจชุมชน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มีรายได้รวม เพิ่มขึ้น 30% ภายในปีแรกหลังรับการถ่ายทอดองค์ความรู้* </a:t>
                      </a:r>
                    </a:p>
                    <a:p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ด้านภาพลักษณ์: คณะ/สถาบันได้รับการยอมรับจากภายนอก/ได้รับรางวัล/ได้รับการจัดอันดับให้เป็นศูนย์ความเป็นเลิศ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Center of Excellence)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ในระดับภูมิภาค* </a:t>
                      </a:r>
                    </a:p>
                    <a:p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ด้านความยั่งยืน: เกิดการสร้างกลไกความร่วมมือ/เครือข่ายความร่วมมือใหม่ที่ยั่งยืน จำนวน 2 เครือข่าย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73625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39" y="4422858"/>
            <a:ext cx="1959751" cy="11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4431969"/>
            <a:ext cx="1968815" cy="1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943" y="5524500"/>
            <a:ext cx="1931657" cy="11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742" y="5516311"/>
            <a:ext cx="1981674" cy="111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708" y="6632092"/>
            <a:ext cx="1918034" cy="10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44" y="6588514"/>
            <a:ext cx="1997556" cy="11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0" name="ตัวเชื่อมต่อตรง 79"/>
          <p:cNvCxnSpPr/>
          <p:nvPr/>
        </p:nvCxnSpPr>
        <p:spPr>
          <a:xfrm flipV="1">
            <a:off x="11213396" y="2030850"/>
            <a:ext cx="76624" cy="18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 flipV="1">
            <a:off x="11213396" y="2260828"/>
            <a:ext cx="76624" cy="18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>
          <a:xfrm flipV="1">
            <a:off x="11188883" y="2481778"/>
            <a:ext cx="76624" cy="18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816911" y="1143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 มีนาคม 2568</a:t>
            </a:r>
            <a:endParaRPr lang="th-TH" dirty="0"/>
          </a:p>
        </p:txBody>
      </p:sp>
      <p:sp>
        <p:nvSpPr>
          <p:cNvPr id="91" name="TextBox 90"/>
          <p:cNvSpPr txBox="1"/>
          <p:nvPr/>
        </p:nvSpPr>
        <p:spPr>
          <a:xfrm>
            <a:off x="14782800" y="51200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 มีนาคม 2571</a:t>
            </a:r>
            <a:endParaRPr lang="th-TH" dirty="0"/>
          </a:p>
        </p:txBody>
      </p:sp>
      <p:cxnSp>
        <p:nvCxnSpPr>
          <p:cNvPr id="92" name="ตัวเชื่อมต่อตรง 91"/>
          <p:cNvCxnSpPr/>
          <p:nvPr/>
        </p:nvCxnSpPr>
        <p:spPr>
          <a:xfrm flipV="1">
            <a:off x="14343098" y="1926199"/>
            <a:ext cx="76624" cy="18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1031</Words>
  <Application>Microsoft Office PowerPoint</Application>
  <PresentationFormat>กำหนดเอง</PresentationFormat>
  <Paragraphs>96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9" baseType="lpstr">
      <vt:lpstr>Arial</vt:lpstr>
      <vt:lpstr>Angsana New</vt:lpstr>
      <vt:lpstr>Calibri</vt:lpstr>
      <vt:lpstr>Gordita</vt:lpstr>
      <vt:lpstr>Gordita Bold</vt:lpstr>
      <vt:lpstr>TH SarabunPSK</vt:lpstr>
      <vt:lpstr>Cordia New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แบบสำรวจข้อมูลการสร้างเครือข่ายความร่วมมือมหาวิทยาลัยราชภัฏสกลนคร</dc:title>
  <cp:lastModifiedBy>TOM</cp:lastModifiedBy>
  <cp:revision>12</cp:revision>
  <dcterms:created xsi:type="dcterms:W3CDTF">2006-08-16T00:00:00Z</dcterms:created>
  <dcterms:modified xsi:type="dcterms:W3CDTF">2025-11-17T09:05:32Z</dcterms:modified>
  <dc:identifier>DAG4ebq5Bdc</dc:identifier>
</cp:coreProperties>
</file>